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23"/>
  </p:notesMasterIdLst>
  <p:handoutMasterIdLst>
    <p:handoutMasterId r:id="rId24"/>
  </p:handoutMasterIdLst>
  <p:sldIdLst>
    <p:sldId id="298" r:id="rId2"/>
    <p:sldId id="272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275" r:id="rId14"/>
    <p:sldId id="276" r:id="rId15"/>
    <p:sldId id="283" r:id="rId16"/>
    <p:sldId id="277" r:id="rId17"/>
    <p:sldId id="278" r:id="rId18"/>
    <p:sldId id="293" r:id="rId19"/>
    <p:sldId id="292" r:id="rId20"/>
    <p:sldId id="286" r:id="rId21"/>
    <p:sldId id="297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sz="1200" b="1" i="1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8040"/>
    <a:srgbClr val="848484"/>
    <a:srgbClr val="9B9B9B"/>
    <a:srgbClr val="CCFF66"/>
    <a:srgbClr val="605DD7"/>
    <a:srgbClr val="5F50FF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/>
    <p:restoredTop sz="85817" autoAdjust="0"/>
  </p:normalViewPr>
  <p:slideViewPr>
    <p:cSldViewPr>
      <p:cViewPr varScale="1">
        <p:scale>
          <a:sx n="73" d="100"/>
          <a:sy n="73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C196BB3-3D15-443D-966E-36E7040B07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3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 i="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="0" i="0"/>
            </a:lvl1pPr>
          </a:lstStyle>
          <a:p>
            <a:endParaRPr lang="en-US"/>
          </a:p>
        </p:txBody>
      </p:sp>
      <p:sp>
        <p:nvSpPr>
          <p:cNvPr id="3076" name="Placeholder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b="0" i="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b="0" i="0"/>
            </a:lvl1pPr>
          </a:lstStyle>
          <a:p>
            <a:fld id="{040959CC-137B-41D9-A420-C16D4BE14A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45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23" charset="0"/>
        <a:ea typeface="ＭＳ Ｐゴシック" pitchFamily="-12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156853-5284-4654-919B-F1AD2461156D}" type="slidenum">
              <a:rPr lang="en-US"/>
              <a:pPr/>
              <a:t>2</a:t>
            </a:fld>
            <a:endParaRPr lang="en-US"/>
          </a:p>
        </p:txBody>
      </p:sp>
      <p:sp>
        <p:nvSpPr>
          <p:cNvPr id="3584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24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6D9EA8-5D68-4D1E-BE7C-1813A6D49B7B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4450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098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60804-7551-40EB-993A-B365D0249486}" type="slidenum">
              <a:rPr lang="en-US"/>
              <a:pPr/>
              <a:t>13</a:t>
            </a:fld>
            <a:endParaRPr lang="en-US"/>
          </a:p>
        </p:txBody>
      </p:sp>
      <p:sp>
        <p:nvSpPr>
          <p:cNvPr id="41986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14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B0C6CD-D8C3-40FB-AE2A-A11713955CB4}" type="slidenum">
              <a:rPr lang="en-US"/>
              <a:pPr/>
              <a:t>14</a:t>
            </a:fld>
            <a:endParaRPr lang="en-US"/>
          </a:p>
        </p:txBody>
      </p:sp>
      <p:sp>
        <p:nvSpPr>
          <p:cNvPr id="4403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06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A7F44-A54B-48D0-8E7B-16C5BF375AF5}" type="slidenum">
              <a:rPr lang="en-US"/>
              <a:pPr/>
              <a:t>15</a:t>
            </a:fld>
            <a:endParaRPr lang="en-US"/>
          </a:p>
        </p:txBody>
      </p:sp>
      <p:sp>
        <p:nvSpPr>
          <p:cNvPr id="788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099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475E77-B422-4B9D-BB85-E9D1C03D230A}" type="slidenum">
              <a:rPr lang="en-US"/>
              <a:pPr/>
              <a:t>16</a:t>
            </a:fld>
            <a:endParaRPr lang="en-US"/>
          </a:p>
        </p:txBody>
      </p:sp>
      <p:sp>
        <p:nvSpPr>
          <p:cNvPr id="4608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380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778389-A14F-447F-92E3-1A6C76E744C8}" type="slidenum">
              <a:rPr lang="en-US"/>
              <a:pPr/>
              <a:t>17</a:t>
            </a:fld>
            <a:endParaRPr lang="en-US"/>
          </a:p>
        </p:txBody>
      </p:sp>
      <p:sp>
        <p:nvSpPr>
          <p:cNvPr id="4813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97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11469-A8AD-4B7E-8160-D40249F11121}" type="slidenum">
              <a:rPr lang="en-US"/>
              <a:pPr/>
              <a:t>18</a:t>
            </a:fld>
            <a:endParaRPr lang="en-US"/>
          </a:p>
        </p:txBody>
      </p:sp>
      <p:sp>
        <p:nvSpPr>
          <p:cNvPr id="112642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920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157B7E-0CB0-44E8-9D0B-9706FF449EA0}" type="slidenum">
              <a:rPr lang="en-US"/>
              <a:pPr/>
              <a:t>19</a:t>
            </a:fld>
            <a:endParaRPr lang="en-US"/>
          </a:p>
        </p:txBody>
      </p:sp>
      <p:sp>
        <p:nvSpPr>
          <p:cNvPr id="110594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76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DF5204-48A7-4D56-90DB-D9F23AAAC432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0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12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6E1B08-B4DD-4233-96B9-D2D49D4EFDE7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765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70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53A5AE-DE3B-4BB6-91B2-32237AEBE0DF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969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67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FF8CD3-E8CB-490A-88D1-C441CD98B1A1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909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79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61850-5875-42C5-9340-481D721C9A0D}" type="slidenum">
              <a:rPr lang="en-US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379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2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9A5E3-073C-4674-B016-45F04CB332C7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0354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5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1073F-599B-410D-A295-9F9A8783C97A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402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51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5B8EC-8587-4B2B-A2B7-EAE3EE2D4FB1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6498" name="Placeholder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Placeholder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6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94" name="Picture 18" descr="LO_Title_MasterBkgd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81000"/>
            <a:ext cx="7772400" cy="381000"/>
          </a:xfrm>
          <a:effectLst>
            <a:outerShdw blurRad="68580" dist="25399" dir="8100000" algn="ctr" rotWithShape="0">
              <a:srgbClr val="FDFFED">
                <a:alpha val="92999"/>
              </a:srgbClr>
            </a:outerShdw>
          </a:effectLst>
        </p:spPr>
        <p:txBody>
          <a:bodyPr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5791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3962400"/>
            <a:ext cx="6400800" cy="1752600"/>
          </a:xfrm>
          <a:solidFill>
            <a:srgbClr val="CCFF66">
              <a:alpha val="78000"/>
            </a:srgbClr>
          </a:solidFill>
          <a:ln w="38100">
            <a:solidFill>
              <a:srgbClr val="FFFFFF"/>
            </a:solidFill>
          </a:ln>
          <a:effectLst/>
        </p:spPr>
        <p:txBody>
          <a:bodyPr/>
          <a:lstStyle>
            <a:lvl1pPr marL="0" indent="0">
              <a:buFont typeface="Times" pitchFamily="-123" charset="0"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9" name="Picture 7" descr="PPT Bckgd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81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old" pitchFamily="-123" charset="0"/>
          <a:ea typeface="MS Pゴシック" pitchFamily="-92" charset="-128"/>
          <a:cs typeface="MS Pゴシック" pitchFamily="-92" charset="-128"/>
        </a:defRPr>
      </a:lvl9pPr>
    </p:titleStyle>
    <p:bodyStyle>
      <a:lvl1pPr marL="169863" indent="-1698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1698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084263" indent="-169863" algn="l" rtl="0" fontAlgn="base">
        <a:spcBef>
          <a:spcPct val="20000"/>
        </a:spcBef>
        <a:spcAft>
          <a:spcPct val="0"/>
        </a:spcAft>
        <a:buFont typeface="Times" pitchFamily="-123" charset="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490663" indent="-119063" algn="l" rtl="0" fontAlgn="base">
        <a:spcBef>
          <a:spcPct val="20000"/>
        </a:spcBef>
        <a:spcAft>
          <a:spcPct val="0"/>
        </a:spcAft>
        <a:buFont typeface="Times" pitchFamily="-123" charset="0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19478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5pPr>
      <a:lvl6pPr marL="24050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6pPr>
      <a:lvl7pPr marL="28622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7pPr>
      <a:lvl8pPr marL="33194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8pPr>
      <a:lvl9pPr marL="3776663" indent="-119063" algn="l" rtl="0" fontAlgn="base">
        <a:lnSpc>
          <a:spcPct val="90000"/>
        </a:lnSpc>
        <a:spcBef>
          <a:spcPct val="20000"/>
        </a:spcBef>
        <a:spcAft>
          <a:spcPct val="0"/>
        </a:spcAft>
        <a:buFont typeface="Times" pitchFamily="-123" charset="0"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2c8YxMb0tl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Vocab: Define the following in your journal. </a:t>
            </a:r>
            <a:r>
              <a:rPr lang="en-US" dirty="0" smtClean="0">
                <a:solidFill>
                  <a:srgbClr val="FF0000"/>
                </a:solidFill>
              </a:rPr>
              <a:t>Pages 330-377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lear-cutting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eforestation </a:t>
            </a:r>
          </a:p>
          <a:p>
            <a:pPr marL="0" indent="0">
              <a:buNone/>
            </a:pPr>
            <a:r>
              <a:rPr lang="en-US" dirty="0" smtClean="0"/>
              <a:t>Biological </a:t>
            </a:r>
            <a:r>
              <a:rPr lang="en-US" dirty="0"/>
              <a:t>pest control </a:t>
            </a:r>
          </a:p>
          <a:p>
            <a:pPr marL="0" indent="0">
              <a:buNone/>
            </a:pPr>
            <a:r>
              <a:rPr lang="en-US" dirty="0" smtClean="0"/>
              <a:t>Pollinator </a:t>
            </a:r>
          </a:p>
          <a:p>
            <a:pPr marL="0" indent="0">
              <a:buNone/>
            </a:pPr>
            <a:r>
              <a:rPr lang="en-US" dirty="0"/>
              <a:t>G</a:t>
            </a:r>
            <a:r>
              <a:rPr lang="en-US" dirty="0" smtClean="0"/>
              <a:t>enetic </a:t>
            </a:r>
            <a:r>
              <a:rPr lang="en-US" dirty="0"/>
              <a:t>engineering </a:t>
            </a:r>
          </a:p>
          <a:p>
            <a:pPr marL="0" indent="0">
              <a:buNone/>
            </a:pPr>
            <a:r>
              <a:rPr lang="en-US" dirty="0"/>
              <a:t>G</a:t>
            </a:r>
            <a:r>
              <a:rPr lang="en-US" dirty="0" smtClean="0"/>
              <a:t>enetically </a:t>
            </a:r>
            <a:r>
              <a:rPr lang="en-US" dirty="0"/>
              <a:t>modified (GM) organisms </a:t>
            </a:r>
          </a:p>
          <a:p>
            <a:pPr marL="0" indent="0">
              <a:buNone/>
            </a:pPr>
            <a:r>
              <a:rPr lang="en-US" dirty="0"/>
              <a:t>B</a:t>
            </a:r>
            <a:r>
              <a:rPr lang="en-US" smtClean="0"/>
              <a:t>iotechnology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1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82" name="Picture 10" descr="slide 15 usnps 20070920123631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114550"/>
            <a:ext cx="2400300" cy="3200400"/>
          </a:xfrm>
          <a:prstGeom prst="rect">
            <a:avLst/>
          </a:prstGeom>
          <a:noFill/>
        </p:spPr>
      </p:pic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31729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itchFamily="-123" charset="0"/>
              </a:rPr>
              <a:t>Deforestation in the United States</a:t>
            </a:r>
            <a:endParaRPr lang="en-US" dirty="0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956" y="1458924"/>
            <a:ext cx="3714750" cy="3143250"/>
          </a:xfrm>
        </p:spPr>
        <p:txBody>
          <a:bodyPr/>
          <a:lstStyle/>
          <a:p>
            <a:pPr marL="142875" indent="-142875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Deforestation for timber and farmland facilitated U.S. expansion.</a:t>
            </a:r>
          </a:p>
          <a:p>
            <a:pPr marL="142875" indent="-142875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Wood felled for buildings and fuel during the pre- and early Industrial Revolution periods.</a:t>
            </a:r>
          </a:p>
          <a:p>
            <a:pPr marL="142875" indent="-142875">
              <a:lnSpc>
                <a:spcPct val="100000"/>
              </a:lnSpc>
              <a:spcBef>
                <a:spcPct val="50000"/>
              </a:spcBef>
            </a:pPr>
            <a:r>
              <a:rPr lang="en-US" dirty="0"/>
              <a:t>By the early 1900s, very little </a:t>
            </a:r>
            <a:br>
              <a:rPr lang="en-US" dirty="0"/>
            </a:br>
            <a:r>
              <a:rPr lang="en-US" dirty="0"/>
              <a:t>old-growth forest (forest that has never been logged) remained in the United States.</a:t>
            </a:r>
            <a:endParaRPr lang="en-US" sz="1350" dirty="0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323528" y="1159313"/>
            <a:ext cx="246734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8040"/>
                </a:solidFill>
              </a:rPr>
              <a:t>Lesson 11.2 Forests and Their Resources</a:t>
            </a: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5257800" y="5589240"/>
            <a:ext cx="2628900" cy="74295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37160" tIns="137160" rIns="137160" bIns="137160">
            <a:prstTxWarp prst="textNoShape">
              <a:avLst/>
            </a:prstTxWarp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-123" charset="0"/>
              <a:buNone/>
            </a:pPr>
            <a:r>
              <a:rPr lang="en-US" sz="1050" dirty="0">
                <a:solidFill>
                  <a:srgbClr val="008040"/>
                </a:solidFill>
                <a:latin typeface="Arial Bold" pitchFamily="-123" charset="0"/>
              </a:rPr>
              <a:t>Did You Know?</a:t>
            </a:r>
            <a:r>
              <a:rPr lang="en-US" sz="1050" dirty="0">
                <a:solidFill>
                  <a:srgbClr val="000000"/>
                </a:solidFill>
                <a:latin typeface="Myriad Pro" pitchFamily="-123" charset="0"/>
              </a:rPr>
              <a:t> </a:t>
            </a:r>
            <a:r>
              <a:rPr lang="en-US" sz="1050" dirty="0">
                <a:solidFill>
                  <a:srgbClr val="000000"/>
                </a:solidFill>
              </a:rPr>
              <a:t>Once old-growth forest is logged, it may need hundreds of years to regrow.</a:t>
            </a:r>
          </a:p>
        </p:txBody>
      </p:sp>
    </p:spTree>
    <p:extLst>
      <p:ext uri="{BB962C8B-B14F-4D97-AF65-F5344CB8AC3E}">
        <p14:creationId xmlns:p14="http://schemas.microsoft.com/office/powerpoint/2010/main" val="61280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6842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itchFamily="-123" charset="0"/>
              </a:rPr>
              <a:t>Deforestation in </a:t>
            </a:r>
            <a:br>
              <a:rPr lang="en-US" b="1" dirty="0">
                <a:solidFill>
                  <a:schemeClr val="tx1"/>
                </a:solidFill>
                <a:latin typeface="Arial" pitchFamily="-123" charset="0"/>
              </a:rPr>
            </a:br>
            <a:r>
              <a:rPr lang="en-US" b="1" dirty="0">
                <a:solidFill>
                  <a:schemeClr val="tx1"/>
                </a:solidFill>
                <a:latin typeface="Arial" pitchFamily="-123" charset="0"/>
              </a:rPr>
              <a:t>Developing Nations</a:t>
            </a:r>
            <a:endParaRPr lang="en-US" dirty="0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419741"/>
            <a:ext cx="3481765" cy="3371850"/>
          </a:xfrm>
        </p:spPr>
        <p:txBody>
          <a:bodyPr/>
          <a:lstStyle/>
          <a:p>
            <a:pPr marL="142875" indent="-142875">
              <a:spcBef>
                <a:spcPct val="40000"/>
              </a:spcBef>
            </a:pPr>
            <a:r>
              <a:rPr lang="en-US" dirty="0"/>
              <a:t>Timber from old-growth tropical rain forests is a source of income in developing nations.</a:t>
            </a:r>
          </a:p>
          <a:p>
            <a:pPr marL="142875" indent="-142875">
              <a:spcBef>
                <a:spcPct val="40000"/>
              </a:spcBef>
            </a:pPr>
            <a:r>
              <a:rPr lang="en-US" dirty="0"/>
              <a:t>Advanced technology enables deforestation to occur far faster than it has in the United States.</a:t>
            </a:r>
          </a:p>
          <a:p>
            <a:pPr marL="142875" indent="-142875">
              <a:spcBef>
                <a:spcPct val="40000"/>
              </a:spcBef>
            </a:pPr>
            <a:r>
              <a:rPr lang="en-US" dirty="0"/>
              <a:t>Deforestation of tropical rain forests has an enormously negative effect on global species diversity.</a:t>
            </a:r>
            <a:endParaRPr lang="en-US" sz="1500" dirty="0"/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195079" y="1171576"/>
            <a:ext cx="246734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8040"/>
                </a:solidFill>
              </a:rPr>
              <a:t>Lesson 11.2 Forests and Their Resources</a:t>
            </a:r>
          </a:p>
        </p:txBody>
      </p:sp>
      <p:pic>
        <p:nvPicPr>
          <p:cNvPr id="103431" name="Picture 7" descr="slide 16 haiti nas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314576"/>
            <a:ext cx="3202781" cy="2400300"/>
          </a:xfrm>
          <a:prstGeom prst="rect">
            <a:avLst/>
          </a:prstGeom>
          <a:noFill/>
        </p:spPr>
      </p:pic>
      <p:sp>
        <p:nvSpPr>
          <p:cNvPr id="103432" name="Rectangle 8"/>
          <p:cNvSpPr>
            <a:spLocks noChangeArrowheads="1"/>
          </p:cNvSpPr>
          <p:nvPr/>
        </p:nvSpPr>
        <p:spPr bwMode="auto">
          <a:xfrm>
            <a:off x="195079" y="4869160"/>
            <a:ext cx="3143250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dirty="0">
                <a:solidFill>
                  <a:srgbClr val="000000"/>
                </a:solidFill>
              </a:rPr>
              <a:t>The border </a:t>
            </a:r>
            <a:r>
              <a:rPr lang="en-US" sz="1050" dirty="0" err="1">
                <a:solidFill>
                  <a:srgbClr val="000000"/>
                </a:solidFill>
              </a:rPr>
              <a:t>bewteen</a:t>
            </a:r>
            <a:r>
              <a:rPr lang="en-US" sz="1050" dirty="0">
                <a:solidFill>
                  <a:srgbClr val="000000"/>
                </a:solidFill>
              </a:rPr>
              <a:t> Haiti (left) and the Dominican Republic (right) shows Haiti’s deforestation.</a:t>
            </a:r>
            <a:endParaRPr lang="en-US" sz="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5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Recycled </a:t>
            </a:r>
            <a:r>
              <a:rPr lang="en-US" dirty="0" smtClean="0"/>
              <a:t>Paper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Introduction Video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Groups of 5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Teacher will walk each group through the process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For those </a:t>
            </a:r>
            <a:r>
              <a:rPr lang="en-US" b="1" u="sng" dirty="0" smtClean="0"/>
              <a:t>not</a:t>
            </a:r>
            <a:r>
              <a:rPr lang="en-US" dirty="0" smtClean="0"/>
              <a:t> currently in the lab area, you are to complete the Forest Products worksheet.</a:t>
            </a:r>
            <a:endParaRPr lang="en-US" dirty="0"/>
          </a:p>
        </p:txBody>
      </p:sp>
      <p:pic>
        <p:nvPicPr>
          <p:cNvPr id="1026" name="Picture 2" descr="Image result for paper recycl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763061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78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3400425" y="3403600"/>
            <a:ext cx="1841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81" name="Rectangle 21"/>
          <p:cNvSpPr>
            <a:spLocks noGrp="1" noChangeArrowheads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Selective Breeding and Settlement</a:t>
            </a:r>
          </a:p>
        </p:txBody>
      </p:sp>
      <p:sp>
        <p:nvSpPr>
          <p:cNvPr id="40982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4648200" cy="4343400"/>
          </a:xfrm>
        </p:spPr>
        <p:txBody>
          <a:bodyPr/>
          <a:lstStyle/>
          <a:p>
            <a:pPr marL="228600" indent="-228600">
              <a:spcBef>
                <a:spcPct val="30000"/>
              </a:spcBef>
              <a:tabLst>
                <a:tab pos="228600" algn="l"/>
              </a:tabLst>
            </a:pPr>
            <a:r>
              <a:rPr lang="en-US"/>
              <a:t>In early agriculture, people began planting seeds from plants they liked most, a form of selective breeding.</a:t>
            </a:r>
          </a:p>
          <a:p>
            <a:pPr marL="228600" indent="-228600">
              <a:spcBef>
                <a:spcPct val="30000"/>
              </a:spcBef>
              <a:tabLst>
                <a:tab pos="228600" algn="l"/>
              </a:tabLst>
            </a:pPr>
            <a:r>
              <a:rPr lang="en-US"/>
              <a:t>Crop cultivation enabled people to settle permanently, often near water sources, and raise livestock.</a:t>
            </a:r>
          </a:p>
          <a:p>
            <a:pPr marL="228600" indent="-228600">
              <a:spcBef>
                <a:spcPct val="30000"/>
              </a:spcBef>
              <a:tabLst>
                <a:tab pos="228600" algn="l"/>
              </a:tabLst>
            </a:pPr>
            <a:r>
              <a:rPr lang="en-US"/>
              <a:t>Agriculture and livestock provided a stable food supply, which allowed the development of modern civilization.</a:t>
            </a:r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381000" y="228600"/>
            <a:ext cx="2776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12.3 Agriculture</a:t>
            </a:r>
          </a:p>
        </p:txBody>
      </p:sp>
      <p:pic>
        <p:nvPicPr>
          <p:cNvPr id="40986" name="Picture 26" descr="slide 18 10440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133600"/>
            <a:ext cx="381635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991600" cy="9906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Traditional Agriculture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1905000"/>
            <a:ext cx="3733800" cy="30480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Agriculture “powered</a:t>
            </a:r>
            <a:r>
              <a:rPr lang="en-US">
                <a:latin typeface="Lucida Grande" pitchFamily="-123" charset="0"/>
              </a:rPr>
              <a:t>”</a:t>
            </a:r>
            <a:r>
              <a:rPr lang="en-US"/>
              <a:t> by people and animals  </a:t>
            </a:r>
          </a:p>
          <a:p>
            <a:pPr>
              <a:spcBef>
                <a:spcPct val="50000"/>
              </a:spcBef>
            </a:pPr>
            <a:r>
              <a:rPr lang="en-US"/>
              <a:t>Does not require fossil fuels</a:t>
            </a:r>
          </a:p>
          <a:p>
            <a:pPr>
              <a:spcBef>
                <a:spcPct val="50000"/>
              </a:spcBef>
            </a:pPr>
            <a:r>
              <a:rPr lang="en-US"/>
              <a:t>Practiced widely until the Industrial Revolution</a:t>
            </a:r>
            <a:endParaRPr lang="en-US" sz="2000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81000" y="233363"/>
            <a:ext cx="2776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12.3 Agriculture</a:t>
            </a:r>
          </a:p>
        </p:txBody>
      </p:sp>
      <p:pic>
        <p:nvPicPr>
          <p:cNvPr id="43019" name="Picture 11" descr="slide 19 NRCSDC01010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828800"/>
            <a:ext cx="46736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Industrial Agriculture</a:t>
            </a:r>
            <a:endParaRPr lang="en-US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3581400" cy="4648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Agriculture that requires the use of fossil fuels</a:t>
            </a:r>
          </a:p>
          <a:p>
            <a:pPr>
              <a:spcBef>
                <a:spcPct val="50000"/>
              </a:spcBef>
            </a:pPr>
            <a:r>
              <a:rPr lang="en-US"/>
              <a:t>Involves mechanized farming technology, manufactured chemicals, and large-scale irrigation</a:t>
            </a:r>
          </a:p>
          <a:p>
            <a:pPr>
              <a:spcBef>
                <a:spcPct val="50000"/>
              </a:spcBef>
            </a:pPr>
            <a:r>
              <a:rPr lang="en-US"/>
              <a:t>To be efficient, large areas are planted with a single crop in a monoculture.</a:t>
            </a:r>
            <a:endParaRPr lang="en-US" sz="2000"/>
          </a:p>
          <a:p>
            <a:pPr>
              <a:buFont typeface="Times" pitchFamily="-123" charset="0"/>
              <a:buNone/>
            </a:pPr>
            <a:endParaRPr lang="en-US" sz="2800"/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381000" y="233363"/>
            <a:ext cx="2776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12.3 Agriculture</a:t>
            </a: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4800600" y="5562600"/>
            <a:ext cx="3352800" cy="9906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" pitchFamily="-123" charset="0"/>
              <a:buNone/>
            </a:pPr>
            <a:r>
              <a:rPr lang="en-US" sz="1400" b="0" i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Did You Know?</a:t>
            </a:r>
            <a:r>
              <a:rPr lang="en-US" sz="1400" b="0">
                <a:latin typeface="Myriad Pro" pitchFamily="-123" charset="0"/>
                <a:ea typeface="MS Pゴシック" pitchFamily="-92" charset="-128"/>
                <a:cs typeface="MS Pゴシック" pitchFamily="-92" charset="-128"/>
              </a:rPr>
              <a:t> </a:t>
            </a:r>
            <a:r>
              <a:rPr lang="en-US" sz="1400" b="0">
                <a:ea typeface="MS Pゴシック" pitchFamily="-92" charset="-128"/>
                <a:cs typeface="MS Pゴシック" pitchFamily="-92" charset="-128"/>
              </a:rPr>
              <a:t>Today, more than </a:t>
            </a:r>
            <a:br>
              <a:rPr lang="en-US" sz="1400" b="0">
                <a:ea typeface="MS Pゴシック" pitchFamily="-92" charset="-128"/>
                <a:cs typeface="MS Pゴシック" pitchFamily="-92" charset="-128"/>
              </a:rPr>
            </a:br>
            <a:r>
              <a:rPr lang="en-US" sz="1400" b="0">
                <a:ea typeface="MS Pゴシック" pitchFamily="-92" charset="-128"/>
                <a:cs typeface="MS Pゴシック" pitchFamily="-92" charset="-128"/>
              </a:rPr>
              <a:t>25% of the world’s croplands support industrial agriculture.</a:t>
            </a:r>
            <a:endParaRPr lang="en-US" sz="1400" b="0"/>
          </a:p>
        </p:txBody>
      </p:sp>
      <p:pic>
        <p:nvPicPr>
          <p:cNvPr id="77839" name="Picture 15" descr="slide 20 NRCSCA0604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905000"/>
            <a:ext cx="4876800" cy="3481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The Green Revolution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6019800" cy="4876800"/>
          </a:xfrm>
        </p:spPr>
        <p:txBody>
          <a:bodyPr/>
          <a:lstStyle/>
          <a:p>
            <a:pPr marL="190500" indent="-190500">
              <a:spcBef>
                <a:spcPct val="50000"/>
              </a:spcBef>
            </a:pPr>
            <a:r>
              <a:rPr lang="en-US"/>
              <a:t>Introduced new technology, crop varieties, and farming practices to the developing world in the mid- to late 1900s </a:t>
            </a:r>
          </a:p>
          <a:p>
            <a:pPr marL="190500" indent="-190500">
              <a:spcBef>
                <a:spcPct val="40000"/>
              </a:spcBef>
              <a:buFont typeface="Times" pitchFamily="-123" charset="0"/>
              <a:buNone/>
            </a:pPr>
            <a:r>
              <a:rPr lang="en-US" b="1"/>
              <a:t>Benefits:</a:t>
            </a:r>
            <a:endParaRPr lang="en-US"/>
          </a:p>
          <a:p>
            <a:pPr lvl="1">
              <a:spcBef>
                <a:spcPct val="40000"/>
              </a:spcBef>
            </a:pPr>
            <a:r>
              <a:rPr lang="en-US"/>
              <a:t>Increased crop yields and saved millions of people from starvation in India and Pakistan</a:t>
            </a:r>
          </a:p>
          <a:p>
            <a:pPr lvl="1">
              <a:spcBef>
                <a:spcPct val="40000"/>
              </a:spcBef>
            </a:pPr>
            <a:r>
              <a:rPr lang="en-US"/>
              <a:t>Prevented some deforestation and habitat loss by increasing yields on cultivated land</a:t>
            </a:r>
          </a:p>
          <a:p>
            <a:pPr marL="190500" indent="-190500">
              <a:spcBef>
                <a:spcPct val="40000"/>
              </a:spcBef>
              <a:buFont typeface="Times" pitchFamily="-123" charset="0"/>
              <a:buNone/>
            </a:pPr>
            <a:r>
              <a:rPr lang="en-US" b="1"/>
              <a:t>Costs:</a:t>
            </a:r>
            <a:endParaRPr lang="en-US"/>
          </a:p>
          <a:p>
            <a:pPr lvl="1">
              <a:spcBef>
                <a:spcPct val="40000"/>
              </a:spcBef>
            </a:pPr>
            <a:r>
              <a:rPr lang="en-US"/>
              <a:t>Led to a 7000% increase in energy used by agriculture</a:t>
            </a:r>
          </a:p>
          <a:p>
            <a:pPr lvl="1">
              <a:spcBef>
                <a:spcPct val="40000"/>
              </a:spcBef>
            </a:pPr>
            <a:r>
              <a:rPr lang="en-US"/>
              <a:t>Worsened erosion, salinization, desertification, eutrophication, and pollution</a:t>
            </a:r>
            <a:endParaRPr lang="en-US" sz="2400" i="1"/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81000" y="233363"/>
            <a:ext cx="2776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12.3 Agriculture</a:t>
            </a:r>
          </a:p>
        </p:txBody>
      </p:sp>
      <p:pic>
        <p:nvPicPr>
          <p:cNvPr id="45069" name="Picture 13" descr="slide 21 k11700-1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905000"/>
            <a:ext cx="23368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4724400" cy="4724400"/>
          </a:xfrm>
        </p:spPr>
        <p:txBody>
          <a:bodyPr/>
          <a:lstStyle/>
          <a:p>
            <a:pPr marL="381000" lvl="1" indent="-190500">
              <a:lnSpc>
                <a:spcPct val="100000"/>
              </a:lnSpc>
              <a:spcBef>
                <a:spcPct val="40000"/>
              </a:spcBef>
            </a:pPr>
            <a:r>
              <a:rPr lang="en-US" sz="2400" b="1"/>
              <a:t>Chemical pesticides:</a:t>
            </a:r>
            <a:r>
              <a:rPr lang="en-US" sz="2400"/>
              <a:t> Effective and cheap, but can lead to resistance</a:t>
            </a:r>
          </a:p>
          <a:p>
            <a:pPr marL="381000" lvl="1" indent="-190500">
              <a:lnSpc>
                <a:spcPct val="100000"/>
              </a:lnSpc>
              <a:spcBef>
                <a:spcPct val="40000"/>
              </a:spcBef>
            </a:pPr>
            <a:r>
              <a:rPr lang="en-US" sz="2400" b="1"/>
              <a:t>Biological pest control:</a:t>
            </a:r>
            <a:r>
              <a:rPr lang="en-US" sz="2400"/>
              <a:t> Permanent solution, but can harm nontarget organisms</a:t>
            </a:r>
          </a:p>
          <a:p>
            <a:pPr marL="381000" lvl="1" indent="-190500">
              <a:lnSpc>
                <a:spcPct val="100000"/>
              </a:lnSpc>
              <a:spcBef>
                <a:spcPct val="40000"/>
              </a:spcBef>
            </a:pPr>
            <a:r>
              <a:rPr lang="en-US" sz="2400" b="1"/>
              <a:t>Integrated pest management:</a:t>
            </a:r>
            <a:r>
              <a:rPr lang="en-US" sz="2400"/>
              <a:t> Increasingly popular solution, combines chemical and biological </a:t>
            </a:r>
            <a:br>
              <a:rPr lang="en-US" sz="2400"/>
            </a:br>
            <a:r>
              <a:rPr lang="en-US" sz="2400"/>
              <a:t>pest-control methods</a:t>
            </a:r>
            <a:endParaRPr lang="en-US" sz="1800"/>
          </a:p>
        </p:txBody>
      </p:sp>
      <p:sp>
        <p:nvSpPr>
          <p:cNvPr id="47116" name="Rectangle 12"/>
          <p:cNvSpPr>
            <a:spLocks noGrp="1" noChangeArrowheads="1"/>
          </p:cNvSpPr>
          <p:nvPr>
            <p:ph type="title"/>
          </p:nvPr>
        </p:nvSpPr>
        <p:spPr>
          <a:xfrm>
            <a:off x="609600" y="762000"/>
            <a:ext cx="7772400" cy="1143000"/>
          </a:xfrm>
        </p:spPr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Pests and Weed Control</a:t>
            </a:r>
            <a:endParaRPr lang="en-US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381000" y="233363"/>
            <a:ext cx="2776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12.3 Agriculture</a:t>
            </a: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5257800" y="5943600"/>
            <a:ext cx="3505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0" i="0"/>
              <a:t>Cactus moth larvae are used to control prickly pear cactus, but also threaten many rare, native cacti around the world.</a:t>
            </a:r>
          </a:p>
        </p:txBody>
      </p:sp>
      <p:pic>
        <p:nvPicPr>
          <p:cNvPr id="47130" name="Picture 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676400"/>
            <a:ext cx="27305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Genetically Modified Organisms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3962400" cy="42672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/>
              <a:t>Organisms that have had their DNA modified</a:t>
            </a:r>
          </a:p>
          <a:p>
            <a:pPr>
              <a:spcBef>
                <a:spcPct val="50000"/>
              </a:spcBef>
            </a:pPr>
            <a:r>
              <a:rPr lang="en-US"/>
              <a:t>Commonly engineered traits include rapid growth, pest resistance, and frost tolerance.</a:t>
            </a:r>
          </a:p>
          <a:p>
            <a:pPr>
              <a:spcBef>
                <a:spcPct val="50000"/>
              </a:spcBef>
            </a:pPr>
            <a:r>
              <a:rPr lang="en-US"/>
              <a:t>In the United States, </a:t>
            </a:r>
            <a:br>
              <a:rPr lang="en-US"/>
            </a:br>
            <a:r>
              <a:rPr lang="en-US"/>
              <a:t>85% of corn and 90% of soybean, cotton, and canola crops come from GM strains.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381000" y="23336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12.4 Food Production</a:t>
            </a:r>
          </a:p>
        </p:txBody>
      </p:sp>
      <p:pic>
        <p:nvPicPr>
          <p:cNvPr id="111624" name="Picture 8" descr="slide 26 11587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133600"/>
            <a:ext cx="4475163" cy="290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Risks and Benefits of GM Crops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8305800" cy="1371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30000"/>
              </a:spcBef>
            </a:pPr>
            <a:r>
              <a:rPr lang="en-US" b="1"/>
              <a:t>Risks:</a:t>
            </a:r>
            <a:endParaRPr lang="en-US" sz="2000"/>
          </a:p>
          <a:p>
            <a:pPr marL="530225" lvl="1">
              <a:lnSpc>
                <a:spcPct val="100000"/>
              </a:lnSpc>
              <a:spcBef>
                <a:spcPct val="30000"/>
              </a:spcBef>
            </a:pPr>
            <a:r>
              <a:rPr lang="en-US"/>
              <a:t>Potential for “superpests</a:t>
            </a:r>
            <a:r>
              <a:rPr lang="en-US">
                <a:latin typeface="Lucida Grande" pitchFamily="-123" charset="0"/>
              </a:rPr>
              <a:t>”</a:t>
            </a:r>
            <a:r>
              <a:rPr lang="en-US"/>
              <a:t> that are resistant to pest-resistant crops</a:t>
            </a:r>
          </a:p>
          <a:p>
            <a:pPr marL="530225" lvl="1">
              <a:lnSpc>
                <a:spcPct val="100000"/>
              </a:lnSpc>
              <a:spcBef>
                <a:spcPct val="30000"/>
              </a:spcBef>
            </a:pPr>
            <a:r>
              <a:rPr lang="en-US"/>
              <a:t>Contamination of non-GM plants</a:t>
            </a:r>
            <a:endParaRPr lang="en-US" sz="1800"/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381000" y="233363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12.4 Food Production</a:t>
            </a:r>
          </a:p>
        </p:txBody>
      </p:sp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5486400" y="3581400"/>
            <a:ext cx="36576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90500" indent="-190500" eaLnBrk="1" hangingPunct="1">
              <a:spcBef>
                <a:spcPct val="30000"/>
              </a:spcBef>
              <a:buFont typeface="Times" pitchFamily="-123" charset="0"/>
              <a:buChar char="•"/>
            </a:pPr>
            <a:r>
              <a:rPr lang="en-US" sz="2400" i="0">
                <a:ea typeface="MS Pゴシック" pitchFamily="-92" charset="-128"/>
                <a:cs typeface="MS Pゴシック" pitchFamily="-92" charset="-128"/>
              </a:rPr>
              <a:t>Benefits:</a:t>
            </a:r>
            <a:endParaRPr lang="en-US" sz="2400" b="0" i="0">
              <a:ea typeface="MS Pゴシック" pitchFamily="-92" charset="-128"/>
              <a:cs typeface="MS Pゴシック" pitchFamily="-92" charset="-128"/>
            </a:endParaRPr>
          </a:p>
          <a:p>
            <a:pPr marL="571500" lvl="1" indent="-190500" eaLnBrk="1" hangingPunct="1">
              <a:spcBef>
                <a:spcPct val="30000"/>
              </a:spcBef>
              <a:buFont typeface="Times" pitchFamily="-123" charset="0"/>
              <a:buChar char="•"/>
            </a:pPr>
            <a:r>
              <a:rPr lang="en-US" sz="2000" b="0" i="0">
                <a:ea typeface="MS Pゴシック" pitchFamily="-92" charset="-128"/>
                <a:cs typeface="MS Pゴシック" pitchFamily="-92" charset="-128"/>
              </a:rPr>
              <a:t>Insect-resistant crops reduce the need for insecticides.</a:t>
            </a:r>
          </a:p>
          <a:p>
            <a:pPr marL="571500" lvl="1" indent="-190500" eaLnBrk="1" hangingPunct="1">
              <a:spcBef>
                <a:spcPct val="30000"/>
              </a:spcBef>
              <a:buFont typeface="Times" pitchFamily="-123" charset="0"/>
              <a:buChar char="•"/>
            </a:pPr>
            <a:r>
              <a:rPr lang="en-US" sz="2000" b="0" i="0">
                <a:ea typeface="MS Pゴシック" pitchFamily="-92" charset="-128"/>
                <a:cs typeface="MS Pゴシック" pitchFamily="-92" charset="-128"/>
              </a:rPr>
              <a:t>Herbicide-resistant crops encourage tillage conservation.</a:t>
            </a:r>
          </a:p>
        </p:txBody>
      </p:sp>
      <p:pic>
        <p:nvPicPr>
          <p:cNvPr id="109578" name="Picture 10" descr="slide 27 k10352-1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657600"/>
            <a:ext cx="4041775" cy="2633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53" name="Picture 37" descr="slide 16 10346T"/>
          <p:cNvPicPr>
            <a:picLocks noChangeAspect="1" noChangeArrowheads="1"/>
          </p:cNvPicPr>
          <p:nvPr/>
        </p:nvPicPr>
        <p:blipFill>
          <a:blip r:embed="rId3"/>
          <a:srcRect b="3845"/>
          <a:stretch>
            <a:fillRect/>
          </a:stretch>
        </p:blipFill>
        <p:spPr bwMode="auto">
          <a:xfrm>
            <a:off x="74613" y="1065213"/>
            <a:ext cx="8993187" cy="5716587"/>
          </a:xfrm>
          <a:prstGeom prst="rect">
            <a:avLst/>
          </a:prstGeom>
          <a:noFill/>
        </p:spPr>
      </p:pic>
      <p:sp>
        <p:nvSpPr>
          <p:cNvPr id="34848" name="Rectangle 3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Lesson 12.3  Agriculture</a:t>
            </a:r>
          </a:p>
        </p:txBody>
      </p:sp>
      <p:sp>
        <p:nvSpPr>
          <p:cNvPr id="34849" name="Rectangle 33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1981200"/>
            <a:ext cx="3733800" cy="685800"/>
          </a:xfrm>
          <a:ln/>
        </p:spPr>
        <p:txBody>
          <a:bodyPr/>
          <a:lstStyle/>
          <a:p>
            <a:r>
              <a:rPr lang="en-US"/>
              <a:t>Humans have been practicing agriculture for about 10,000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  <a:latin typeface="Arial" pitchFamily="-123" charset="0"/>
              </a:rPr>
              <a:t>Sustainable Agriculture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6172200" y="5105400"/>
            <a:ext cx="2590800" cy="102870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82880" tIns="182880" rIns="182880" bIns="182880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  <a:buFont typeface="Times" pitchFamily="-123" charset="0"/>
              <a:buNone/>
            </a:pPr>
            <a:r>
              <a:rPr lang="en-US" sz="1400" b="0" i="0">
                <a:solidFill>
                  <a:srgbClr val="008040"/>
                </a:solidFill>
                <a:latin typeface="Arial Bold" pitchFamily="-123" charset="0"/>
                <a:ea typeface="MS Pゴシック" pitchFamily="-92" charset="-128"/>
                <a:cs typeface="MS Pゴシック" pitchFamily="-92" charset="-128"/>
              </a:rPr>
              <a:t>Did You Know?</a:t>
            </a:r>
            <a:r>
              <a:rPr lang="en-US" sz="1400" b="0">
                <a:latin typeface="Myriad Pro" pitchFamily="-123" charset="0"/>
                <a:ea typeface="MS Pゴシック" pitchFamily="-92" charset="-128"/>
                <a:cs typeface="MS Pゴシック" pitchFamily="-92" charset="-128"/>
              </a:rPr>
              <a:t> </a:t>
            </a:r>
            <a:r>
              <a:rPr lang="en-US" sz="1400" b="0">
                <a:ea typeface="MS Pゴシック" pitchFamily="-92" charset="-128"/>
                <a:cs typeface="MS Pゴシック" pitchFamily="-92" charset="-128"/>
              </a:rPr>
              <a:t>Organic food purchases increased 200% from 1999 to 2008.</a:t>
            </a:r>
            <a:endParaRPr lang="en-US" b="0">
              <a:latin typeface="Myriad Pro" pitchFamily="-123" charset="0"/>
            </a:endParaRP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5486400" cy="4419600"/>
          </a:xfrm>
        </p:spPr>
        <p:txBody>
          <a:bodyPr/>
          <a:lstStyle/>
          <a:p>
            <a:r>
              <a:rPr lang="en-US"/>
              <a:t>Does not deplete soil faster than it forms</a:t>
            </a:r>
          </a:p>
          <a:p>
            <a:r>
              <a:rPr lang="en-US"/>
              <a:t>Does not reduce the amount or quality of soil, water, and genetic diversity essential to long-term crop and livestock production</a:t>
            </a:r>
          </a:p>
          <a:p>
            <a:r>
              <a:rPr lang="en-US"/>
              <a:t>Organic agriculture is sustainable agriculture that does not use synthetic chemicals.</a:t>
            </a:r>
          </a:p>
          <a:p>
            <a:r>
              <a:rPr lang="en-US"/>
              <a:t>Local, small-scale agriculture reduces the use of fossil fuels and chemicals used for transportation and storage.</a:t>
            </a: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381000" y="228600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0">
                <a:solidFill>
                  <a:srgbClr val="008040"/>
                </a:solidFill>
              </a:rPr>
              <a:t>Lesson 12.4 Food Production</a:t>
            </a:r>
          </a:p>
        </p:txBody>
      </p:sp>
      <p:pic>
        <p:nvPicPr>
          <p:cNvPr id="97288" name="Picture 8" descr="0133724751p382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9050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372 (1-4)</a:t>
            </a:r>
          </a:p>
          <a:p>
            <a:r>
              <a:rPr lang="en-US" dirty="0" smtClean="0"/>
              <a:t>Page 383 (1-4)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Classwork (7c vocabulary)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Biological pest control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Pollinator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genetic engineering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genetically modified (GM) organisms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biotechnology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5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14" name="Picture 38" descr="slide08_lcc_global_2048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6820" y="1657350"/>
            <a:ext cx="6709172" cy="3353991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943100" y="2914650"/>
            <a:ext cx="5200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4609" name="Rectangle 3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Lesson 11.2  Forests and Their Resources</a:t>
            </a:r>
          </a:p>
        </p:txBody>
      </p:sp>
      <p:sp>
        <p:nvSpPr>
          <p:cNvPr id="2461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4857750"/>
            <a:ext cx="2743200" cy="800100"/>
          </a:xfrm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Forests, mostly boreal forests and tropical rain forests, cover about 30% of Earth’s land.</a:t>
            </a:r>
          </a:p>
        </p:txBody>
      </p:sp>
    </p:spTree>
    <p:extLst>
      <p:ext uri="{BB962C8B-B14F-4D97-AF65-F5344CB8AC3E}">
        <p14:creationId xmlns:p14="http://schemas.microsoft.com/office/powerpoint/2010/main" val="26670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60961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itchFamily="-123" charset="0"/>
              </a:rPr>
              <a:t>Value of Forests</a:t>
            </a:r>
            <a:endParaRPr lang="en-US" dirty="0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810942" y="421600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26726" name="Rectangle 102"/>
          <p:cNvSpPr>
            <a:spLocks noChangeArrowheads="1"/>
          </p:cNvSpPr>
          <p:nvPr/>
        </p:nvSpPr>
        <p:spPr bwMode="auto">
          <a:xfrm>
            <a:off x="1428750" y="1032272"/>
            <a:ext cx="246734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srgbClr val="008040"/>
                </a:solidFill>
              </a:rPr>
              <a:t>Lesson 11.2 Forests and Their Resources</a:t>
            </a: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26827" name="Text Box 203"/>
          <p:cNvSpPr txBox="1">
            <a:spLocks noChangeArrowheads="1"/>
          </p:cNvSpPr>
          <p:nvPr/>
        </p:nvSpPr>
        <p:spPr bwMode="auto">
          <a:xfrm>
            <a:off x="5004048" y="1800952"/>
            <a:ext cx="3028950" cy="3513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42875" indent="-142875">
              <a:lnSpc>
                <a:spcPct val="90000"/>
              </a:lnSpc>
              <a:spcBef>
                <a:spcPct val="30000"/>
              </a:spcBef>
              <a:buFont typeface="Times" pitchFamily="-123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Ecological value:</a:t>
            </a:r>
          </a:p>
          <a:p>
            <a:pPr marL="428625" lvl="1" indent="-142875">
              <a:lnSpc>
                <a:spcPct val="90000"/>
              </a:lnSpc>
              <a:spcBef>
                <a:spcPct val="30000"/>
              </a:spcBef>
              <a:buFont typeface="Times" pitchFamily="-123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Provide habitat for organisms</a:t>
            </a:r>
            <a:endParaRPr lang="en-US" sz="1500" dirty="0">
              <a:solidFill>
                <a:srgbClr val="000000"/>
              </a:solidFill>
              <a:ea typeface="Osaka" pitchFamily="-123" charset="-128"/>
              <a:cs typeface="Osaka" pitchFamily="-123" charset="-128"/>
            </a:endParaRPr>
          </a:p>
          <a:p>
            <a:pPr marL="428625" lvl="1" indent="-142875">
              <a:lnSpc>
                <a:spcPct val="90000"/>
              </a:lnSpc>
              <a:spcBef>
                <a:spcPct val="30000"/>
              </a:spcBef>
              <a:buFont typeface="Times" pitchFamily="-123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Source of biodiversity</a:t>
            </a:r>
            <a:endParaRPr lang="en-US" sz="1500" dirty="0">
              <a:solidFill>
                <a:srgbClr val="000000"/>
              </a:solidFill>
              <a:ea typeface="Osaka" pitchFamily="-123" charset="-128"/>
              <a:cs typeface="Osaka" pitchFamily="-123" charset="-128"/>
            </a:endParaRPr>
          </a:p>
          <a:p>
            <a:pPr marL="428625" lvl="1" indent="-142875">
              <a:lnSpc>
                <a:spcPct val="90000"/>
              </a:lnSpc>
              <a:spcBef>
                <a:spcPct val="30000"/>
              </a:spcBef>
              <a:buFont typeface="Times" pitchFamily="-123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Prevent erosion</a:t>
            </a:r>
          </a:p>
          <a:p>
            <a:pPr marL="428625" lvl="1" indent="-142875">
              <a:lnSpc>
                <a:spcPct val="90000"/>
              </a:lnSpc>
              <a:spcBef>
                <a:spcPct val="30000"/>
              </a:spcBef>
              <a:buFont typeface="Times" pitchFamily="-123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Purify water</a:t>
            </a:r>
          </a:p>
          <a:p>
            <a:pPr marL="428625" lvl="1" indent="-142875">
              <a:lnSpc>
                <a:spcPct val="90000"/>
              </a:lnSpc>
              <a:spcBef>
                <a:spcPct val="30000"/>
              </a:spcBef>
              <a:buFont typeface="Times" pitchFamily="-123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Store carbon, release oxygen</a:t>
            </a:r>
          </a:p>
          <a:p>
            <a:pPr marL="142875" indent="-142875">
              <a:lnSpc>
                <a:spcPct val="90000"/>
              </a:lnSpc>
              <a:spcBef>
                <a:spcPct val="30000"/>
              </a:spcBef>
              <a:buFont typeface="Times" pitchFamily="-123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Economic value:</a:t>
            </a:r>
          </a:p>
          <a:p>
            <a:pPr marL="428625" lvl="1" indent="-142875">
              <a:lnSpc>
                <a:spcPct val="90000"/>
              </a:lnSpc>
              <a:spcBef>
                <a:spcPct val="30000"/>
              </a:spcBef>
              <a:buFont typeface="Times" pitchFamily="-123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Timber for lumber and fuel</a:t>
            </a:r>
          </a:p>
          <a:p>
            <a:pPr marL="428625" lvl="1" indent="-142875">
              <a:lnSpc>
                <a:spcPct val="90000"/>
              </a:lnSpc>
              <a:spcBef>
                <a:spcPct val="30000"/>
              </a:spcBef>
              <a:buFont typeface="Times" pitchFamily="-123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Source of food</a:t>
            </a:r>
          </a:p>
          <a:p>
            <a:pPr marL="428625" lvl="1" indent="-142875">
              <a:lnSpc>
                <a:spcPct val="90000"/>
              </a:lnSpc>
              <a:spcBef>
                <a:spcPct val="30000"/>
              </a:spcBef>
              <a:buFont typeface="Times" pitchFamily="-123" charset="0"/>
              <a:buChar char="•"/>
            </a:pPr>
            <a:r>
              <a:rPr lang="en-US" sz="1500" dirty="0">
                <a:solidFill>
                  <a:srgbClr val="000000"/>
                </a:solidFill>
              </a:rPr>
              <a:t>Raw material for many medicines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26852" name="Picture 228" descr="slide 9 fw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0" y="2257425"/>
            <a:ext cx="3028950" cy="2600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557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189437"/>
            <a:ext cx="5829300" cy="85725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itchFamily="-123" charset="0"/>
              </a:rPr>
              <a:t>Timber Harvesting Methods</a:t>
            </a:r>
            <a:endParaRPr lang="en-US" dirty="0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4450" y="2114550"/>
            <a:ext cx="3886200" cy="280035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b="1"/>
              <a:t>Three methods:</a:t>
            </a:r>
            <a:r>
              <a:rPr lang="en-US"/>
              <a:t> Clear-cutting, seed-tree or shelterwood approach, and selection system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May result in even-aged </a:t>
            </a:r>
            <a:br>
              <a:rPr lang="en-US"/>
            </a:br>
            <a:r>
              <a:rPr lang="en-US"/>
              <a:t>or uneven-aged regrowth 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/>
              <a:t>Even-aged regrowth </a:t>
            </a:r>
            <a:br>
              <a:rPr lang="en-US"/>
            </a:br>
            <a:r>
              <a:rPr lang="en-US"/>
              <a:t>tends to be less </a:t>
            </a:r>
            <a:br>
              <a:rPr lang="en-US"/>
            </a:br>
            <a:r>
              <a:rPr lang="en-US"/>
              <a:t>biodiverse than </a:t>
            </a:r>
            <a:br>
              <a:rPr lang="en-US"/>
            </a:br>
            <a:r>
              <a:rPr lang="en-US"/>
              <a:t>uneven-aged regrowth.</a:t>
            </a:r>
          </a:p>
        </p:txBody>
      </p:sp>
      <p:sp>
        <p:nvSpPr>
          <p:cNvPr id="28728" name="Rectangle 56"/>
          <p:cNvSpPr>
            <a:spLocks noChangeArrowheads="1"/>
          </p:cNvSpPr>
          <p:nvPr/>
        </p:nvSpPr>
        <p:spPr bwMode="auto">
          <a:xfrm>
            <a:off x="5639990" y="5304757"/>
            <a:ext cx="2686050" cy="857250"/>
          </a:xfrm>
          <a:prstGeom prst="rect">
            <a:avLst/>
          </a:prstGeom>
          <a:solidFill>
            <a:srgbClr val="FDFFED"/>
          </a:solidFill>
          <a:ln w="25400">
            <a:solidFill>
              <a:srgbClr val="99CC00"/>
            </a:solidFill>
            <a:miter lim="800000"/>
            <a:headEnd/>
            <a:tailEnd/>
          </a:ln>
          <a:effectLst>
            <a:outerShdw blurRad="137160" dist="88794" dir="1799997" algn="ctr" rotWithShape="0">
              <a:schemeClr val="bg2">
                <a:alpha val="50000"/>
              </a:schemeClr>
            </a:outerShdw>
          </a:effectLst>
        </p:spPr>
        <p:txBody>
          <a:bodyPr lIns="137160" tIns="137160" rIns="137160" bIns="137160">
            <a:prstTxWarp prst="textNoShape">
              <a:avLst/>
            </a:prstTxWarp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-123" charset="0"/>
              <a:buNone/>
            </a:pPr>
            <a:r>
              <a:rPr lang="en-US" sz="1050" dirty="0">
                <a:solidFill>
                  <a:srgbClr val="008040"/>
                </a:solidFill>
                <a:latin typeface="Arial Bold" pitchFamily="-123" charset="0"/>
              </a:rPr>
              <a:t>Did You Know?</a:t>
            </a:r>
            <a:r>
              <a:rPr lang="en-US" sz="1050" dirty="0">
                <a:solidFill>
                  <a:srgbClr val="000000"/>
                </a:solidFill>
                <a:latin typeface="Myriad Pro" pitchFamily="-123" charset="0"/>
              </a:rPr>
              <a:t> </a:t>
            </a:r>
            <a:r>
              <a:rPr lang="en-US" sz="1050" dirty="0">
                <a:solidFill>
                  <a:srgbClr val="000000"/>
                </a:solidFill>
              </a:rPr>
              <a:t>Today most commercial logging in the U.S. occurs in western coniferous forests and southern pine plantations.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8729" name="Rectangle 57"/>
          <p:cNvSpPr>
            <a:spLocks noChangeArrowheads="1"/>
          </p:cNvSpPr>
          <p:nvPr/>
        </p:nvSpPr>
        <p:spPr bwMode="auto">
          <a:xfrm>
            <a:off x="611560" y="1460634"/>
            <a:ext cx="246734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8040"/>
                </a:solidFill>
              </a:rPr>
              <a:t>Lesson 11.2 Forests and Their Resources</a:t>
            </a:r>
          </a:p>
        </p:txBody>
      </p:sp>
      <p:pic>
        <p:nvPicPr>
          <p:cNvPr id="28733" name="Picture 61" descr="0133724751a4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0650" y="1691466"/>
            <a:ext cx="3564731" cy="29944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18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1181" y="-25087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" pitchFamily="-123" charset="0"/>
              </a:rPr>
              <a:t>Clear-Cutting</a:t>
            </a:r>
            <a:endParaRPr lang="en-US" dirty="0">
              <a:solidFill>
                <a:srgbClr val="FF0000"/>
              </a:solidFill>
              <a:latin typeface="Arial" pitchFamily="-123" charset="0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5248" y="1117913"/>
            <a:ext cx="3938333" cy="337185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Involves cutting down all trees in a region</a:t>
            </a:r>
            <a:r>
              <a:rPr lang="en-US" dirty="0"/>
              <a:t>, resulting in </a:t>
            </a:r>
            <a:br>
              <a:rPr lang="en-US" dirty="0"/>
            </a:br>
            <a:r>
              <a:rPr lang="en-US" dirty="0"/>
              <a:t>even-aged stands of regrowth</a:t>
            </a:r>
          </a:p>
          <a:p>
            <a:pPr>
              <a:spcBef>
                <a:spcPct val="50000"/>
              </a:spcBef>
            </a:pPr>
            <a:r>
              <a:rPr lang="en-US" dirty="0"/>
              <a:t>Changes abiotic conditions </a:t>
            </a:r>
            <a:br>
              <a:rPr lang="en-US" dirty="0"/>
            </a:br>
            <a:r>
              <a:rPr lang="en-US" dirty="0"/>
              <a:t>in the area, including light penetration, precipitation, wind, and temperature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Benefit:</a:t>
            </a:r>
            <a:r>
              <a:rPr lang="en-US" dirty="0">
                <a:solidFill>
                  <a:srgbClr val="FF0000"/>
                </a:solidFill>
              </a:rPr>
              <a:t> Cost efficient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Costs:</a:t>
            </a:r>
            <a:r>
              <a:rPr lang="en-US" dirty="0">
                <a:solidFill>
                  <a:srgbClr val="FF0000"/>
                </a:solidFill>
              </a:rPr>
              <a:t> Entire communities usually displaced or destroyed; causes soil erosion.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483242" y="1117913"/>
            <a:ext cx="246734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8040"/>
                </a:solidFill>
              </a:rPr>
              <a:t>Lesson 11.2 Forests and Their Resources</a:t>
            </a: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2321719" y="2962275"/>
            <a:ext cx="1847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80913" name="Picture 17" descr="slide11_BC119AC1-2A88-4240-8167C3EE1EA5358F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810" y="1905000"/>
            <a:ext cx="3140869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99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3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131729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rial" pitchFamily="-123" charset="0"/>
              </a:rPr>
              <a:t>Seed-Tree and </a:t>
            </a:r>
            <a:r>
              <a:rPr lang="en-US" b="1" dirty="0" err="1">
                <a:solidFill>
                  <a:schemeClr val="tx1"/>
                </a:solidFill>
                <a:latin typeface="Arial" pitchFamily="-123" charset="0"/>
              </a:rPr>
              <a:t>Shelterwood</a:t>
            </a:r>
            <a:r>
              <a:rPr lang="en-US" b="1" dirty="0">
                <a:solidFill>
                  <a:schemeClr val="tx1"/>
                </a:solidFill>
                <a:latin typeface="Arial" pitchFamily="-123" charset="0"/>
              </a:rPr>
              <a:t> Approaches</a:t>
            </a:r>
            <a:endParaRPr lang="en-US" dirty="0">
              <a:solidFill>
                <a:schemeClr val="tx1"/>
              </a:solidFill>
              <a:latin typeface="Arial" pitchFamily="-123" charset="0"/>
            </a:endParaRPr>
          </a:p>
        </p:txBody>
      </p:sp>
      <p:sp>
        <p:nvSpPr>
          <p:cNvPr id="3278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300444" y="1772816"/>
            <a:ext cx="3960440" cy="3600450"/>
          </a:xfrm>
        </p:spPr>
        <p:txBody>
          <a:bodyPr/>
          <a:lstStyle/>
          <a:p>
            <a:pPr marL="142875" indent="-142875">
              <a:spcBef>
                <a:spcPct val="40000"/>
              </a:spcBef>
            </a:pPr>
            <a:r>
              <a:rPr lang="en-US" b="1" dirty="0">
                <a:solidFill>
                  <a:srgbClr val="FF0000"/>
                </a:solidFill>
              </a:rPr>
              <a:t>Seed-tree:</a:t>
            </a:r>
            <a:r>
              <a:rPr lang="en-US" dirty="0">
                <a:solidFill>
                  <a:srgbClr val="FF0000"/>
                </a:solidFill>
              </a:rPr>
              <a:t> Small numbers of mature, healthy trees are left standing, to reseed the area.</a:t>
            </a:r>
          </a:p>
          <a:p>
            <a:pPr marL="142875" indent="-142875">
              <a:spcBef>
                <a:spcPct val="40000"/>
              </a:spcBef>
            </a:pPr>
            <a:r>
              <a:rPr lang="en-US" b="1" dirty="0" err="1">
                <a:solidFill>
                  <a:srgbClr val="FF0000"/>
                </a:solidFill>
              </a:rPr>
              <a:t>Shelterwood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Involves leaving a few mature trees standing to provide shelter for seedlings</a:t>
            </a:r>
          </a:p>
          <a:p>
            <a:pPr marL="142875" indent="-142875">
              <a:spcBef>
                <a:spcPct val="40000"/>
              </a:spcBef>
            </a:pPr>
            <a:r>
              <a:rPr lang="en-US" b="1" dirty="0">
                <a:solidFill>
                  <a:srgbClr val="FF0000"/>
                </a:solidFill>
              </a:rPr>
              <a:t>Benefit:</a:t>
            </a:r>
            <a:r>
              <a:rPr lang="en-US" dirty="0">
                <a:solidFill>
                  <a:srgbClr val="FF0000"/>
                </a:solidFill>
              </a:rPr>
              <a:t> Less damaging than clear-cutting</a:t>
            </a:r>
          </a:p>
          <a:p>
            <a:pPr marL="142875" indent="-142875">
              <a:spcBef>
                <a:spcPct val="40000"/>
              </a:spcBef>
            </a:pPr>
            <a:r>
              <a:rPr lang="en-US" b="1" dirty="0">
                <a:solidFill>
                  <a:srgbClr val="FF0000"/>
                </a:solidFill>
              </a:rPr>
              <a:t>Cost:</a:t>
            </a:r>
            <a:r>
              <a:rPr lang="en-US" dirty="0">
                <a:solidFill>
                  <a:srgbClr val="FF0000"/>
                </a:solidFill>
              </a:rPr>
              <a:t> As with clear-cutting, leads to mostly even-aged regrowth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323528" y="1274729"/>
            <a:ext cx="246734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8040"/>
                </a:solidFill>
              </a:rPr>
              <a:t>Lesson 11.2 Forests and Their Resources</a:t>
            </a:r>
          </a:p>
        </p:txBody>
      </p:sp>
      <p:pic>
        <p:nvPicPr>
          <p:cNvPr id="32789" name="Picture 21" descr="slide 12 getimage"/>
          <p:cNvPicPr>
            <a:picLocks noChangeAspect="1" noChangeArrowheads="1"/>
          </p:cNvPicPr>
          <p:nvPr/>
        </p:nvPicPr>
        <p:blipFill>
          <a:blip r:embed="rId3"/>
          <a:srcRect b="23961"/>
          <a:stretch>
            <a:fillRect/>
          </a:stretch>
        </p:blipFill>
        <p:spPr bwMode="auto">
          <a:xfrm>
            <a:off x="4629150" y="2343150"/>
            <a:ext cx="3205163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9701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" pitchFamily="-123" charset="0"/>
              </a:rPr>
              <a:t>Selection Systems</a:t>
            </a:r>
            <a:endParaRPr lang="en-US" dirty="0">
              <a:solidFill>
                <a:srgbClr val="FF0000"/>
              </a:solidFill>
              <a:latin typeface="Arial" pitchFamily="-123" charset="0"/>
            </a:endParaRP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7633" y="1438275"/>
            <a:ext cx="6572250" cy="3714750"/>
          </a:xfrm>
        </p:spPr>
        <p:txBody>
          <a:bodyPr/>
          <a:lstStyle/>
          <a:p>
            <a:pPr marL="142875" indent="-142875">
              <a:spcBef>
                <a:spcPct val="40000"/>
              </a:spcBef>
            </a:pPr>
            <a:r>
              <a:rPr lang="en-US" dirty="0">
                <a:solidFill>
                  <a:srgbClr val="FF0000"/>
                </a:solidFill>
              </a:rPr>
              <a:t>Relatively few trees are cut at once under a selection system.</a:t>
            </a:r>
          </a:p>
          <a:p>
            <a:pPr marL="142875" indent="-142875">
              <a:spcBef>
                <a:spcPct val="40000"/>
              </a:spcBef>
            </a:pPr>
            <a:r>
              <a:rPr lang="en-US" dirty="0">
                <a:solidFill>
                  <a:srgbClr val="FF0000"/>
                </a:solidFill>
              </a:rPr>
              <a:t>Selection can involve widely spaced single trees or groups.</a:t>
            </a:r>
          </a:p>
          <a:p>
            <a:pPr marL="142875" indent="-142875">
              <a:spcBef>
                <a:spcPct val="40000"/>
              </a:spcBef>
            </a:pPr>
            <a:r>
              <a:rPr lang="en-US" b="1" dirty="0">
                <a:solidFill>
                  <a:srgbClr val="FF0000"/>
                </a:solidFill>
              </a:rPr>
              <a:t>Benefits: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428625" lvl="1" indent="-142875">
              <a:spcBef>
                <a:spcPct val="40000"/>
              </a:spcBef>
            </a:pPr>
            <a:r>
              <a:rPr lang="en-US" dirty="0">
                <a:solidFill>
                  <a:srgbClr val="FF0000"/>
                </a:solidFill>
              </a:rPr>
              <a:t>More </a:t>
            </a:r>
            <a:r>
              <a:rPr lang="en-US" dirty="0" err="1">
                <a:solidFill>
                  <a:srgbClr val="FF0000"/>
                </a:solidFill>
              </a:rPr>
              <a:t>biodiverse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uneven-aged growth </a:t>
            </a:r>
          </a:p>
          <a:p>
            <a:pPr marL="428625" lvl="1" indent="-142875">
              <a:spcBef>
                <a:spcPct val="40000"/>
              </a:spcBef>
            </a:pPr>
            <a:r>
              <a:rPr lang="en-US" dirty="0">
                <a:solidFill>
                  <a:srgbClr val="FF0000"/>
                </a:solidFill>
              </a:rPr>
              <a:t>Less overall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environmental damage</a:t>
            </a:r>
          </a:p>
          <a:p>
            <a:pPr marL="142875" indent="-142875">
              <a:spcBef>
                <a:spcPct val="40000"/>
              </a:spcBef>
            </a:pPr>
            <a:r>
              <a:rPr lang="en-US" b="1" dirty="0">
                <a:solidFill>
                  <a:srgbClr val="FF0000"/>
                </a:solidFill>
              </a:rPr>
              <a:t>Costs: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428625" lvl="1" indent="-142875">
              <a:spcBef>
                <a:spcPct val="40000"/>
              </a:spcBef>
            </a:pPr>
            <a:r>
              <a:rPr lang="en-US" dirty="0">
                <a:solidFill>
                  <a:srgbClr val="FF0000"/>
                </a:solidFill>
              </a:rPr>
              <a:t>Machinery disturbs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forest interior.</a:t>
            </a:r>
          </a:p>
          <a:p>
            <a:pPr marL="428625" lvl="1" indent="-142875">
              <a:spcBef>
                <a:spcPct val="40000"/>
              </a:spcBef>
            </a:pPr>
            <a:r>
              <a:rPr lang="en-US" dirty="0">
                <a:solidFill>
                  <a:srgbClr val="FF0000"/>
                </a:solidFill>
              </a:rPr>
              <a:t>Expensive process</a:t>
            </a:r>
          </a:p>
          <a:p>
            <a:pPr marL="428625" lvl="1" indent="-142875">
              <a:spcBef>
                <a:spcPct val="40000"/>
              </a:spcBef>
            </a:pPr>
            <a:r>
              <a:rPr lang="en-US" dirty="0">
                <a:solidFill>
                  <a:srgbClr val="FF0000"/>
                </a:solidFill>
              </a:rPr>
              <a:t>More dangerous for loggers</a:t>
            </a:r>
            <a:endParaRPr lang="en-US" sz="1350" dirty="0">
              <a:solidFill>
                <a:srgbClr val="FF0000"/>
              </a:solidFill>
            </a:endParaRP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567633" y="1001869"/>
            <a:ext cx="246734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8040"/>
                </a:solidFill>
              </a:rPr>
              <a:t>Lesson 11.2 Forests and Their Resources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2855119" y="3295650"/>
            <a:ext cx="1847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5543550" y="3486150"/>
            <a:ext cx="222885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</a:endParaRPr>
          </a:p>
        </p:txBody>
      </p:sp>
      <p:pic>
        <p:nvPicPr>
          <p:cNvPr id="99340" name="Picture 12" descr="slide13_cottonwood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3601566"/>
            <a:ext cx="3429000" cy="1955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273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-84113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" pitchFamily="-123" charset="0"/>
              </a:rPr>
              <a:t>Deforestation</a:t>
            </a:r>
            <a:endParaRPr lang="en-US" dirty="0">
              <a:solidFill>
                <a:srgbClr val="FF0000"/>
              </a:solidFill>
              <a:latin typeface="Arial" pitchFamily="-123" charset="0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2243" y="1556792"/>
            <a:ext cx="3828156" cy="3429000"/>
          </a:xfrm>
        </p:spPr>
        <p:txBody>
          <a:bodyPr/>
          <a:lstStyle/>
          <a:p>
            <a:pPr marL="142875" indent="-142875">
              <a:spcBef>
                <a:spcPct val="40000"/>
              </a:spcBef>
            </a:pPr>
            <a:r>
              <a:rPr lang="en-US" dirty="0"/>
              <a:t>Unlike timber harvesting, </a:t>
            </a:r>
            <a:r>
              <a:rPr lang="en-US" dirty="0">
                <a:solidFill>
                  <a:srgbClr val="FF0000"/>
                </a:solidFill>
              </a:rPr>
              <a:t>deforestation replaces forested areas with some other land use</a:t>
            </a:r>
            <a:r>
              <a:rPr lang="en-US" dirty="0"/>
              <a:t>, such as commercial or residential property.</a:t>
            </a:r>
          </a:p>
          <a:p>
            <a:pPr marL="142875" indent="-142875">
              <a:spcBef>
                <a:spcPct val="40000"/>
              </a:spcBef>
            </a:pPr>
            <a:r>
              <a:rPr lang="en-US" dirty="0"/>
              <a:t>Deforestation in tropical and arid regions has the most negative effects due to loss of biodiversity and desertification risk respectively.</a:t>
            </a:r>
          </a:p>
          <a:p>
            <a:pPr marL="142875" indent="-142875">
              <a:spcBef>
                <a:spcPct val="40000"/>
              </a:spcBef>
            </a:pPr>
            <a:r>
              <a:rPr lang="en-US" dirty="0">
                <a:solidFill>
                  <a:srgbClr val="FF0000"/>
                </a:solidFill>
              </a:rPr>
              <a:t>Globally, deforestation adds CO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 to Earth’s atmosphere.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455812" y="1058887"/>
            <a:ext cx="253787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 dirty="0" err="1" smtClean="0">
                <a:solidFill>
                  <a:srgbClr val="008040"/>
                </a:solidFill>
              </a:rPr>
              <a:t>Lesso</a:t>
            </a:r>
            <a:r>
              <a:rPr lang="en-US" sz="900" dirty="0" smtClean="0">
                <a:solidFill>
                  <a:srgbClr val="008040"/>
                </a:solidFill>
              </a:rPr>
              <a:t> </a:t>
            </a:r>
            <a:r>
              <a:rPr lang="en-US" sz="900" dirty="0">
                <a:solidFill>
                  <a:srgbClr val="008040"/>
                </a:solidFill>
              </a:rPr>
              <a:t>11.2 Forests and Their </a:t>
            </a:r>
            <a:r>
              <a:rPr lang="en-US" sz="900" dirty="0" err="1" smtClean="0">
                <a:solidFill>
                  <a:srgbClr val="008040"/>
                </a:solidFill>
              </a:rPr>
              <a:t>Resources</a:t>
            </a:r>
            <a:r>
              <a:rPr lang="en-US" sz="900" dirty="0" err="1">
                <a:solidFill>
                  <a:srgbClr val="008040"/>
                </a:solidFill>
              </a:rPr>
              <a:t>n</a:t>
            </a:r>
            <a:endParaRPr lang="en-US" sz="900" dirty="0">
              <a:solidFill>
                <a:srgbClr val="008040"/>
              </a:solidFill>
            </a:endParaRPr>
          </a:p>
        </p:txBody>
      </p:sp>
      <p:pic>
        <p:nvPicPr>
          <p:cNvPr id="101383" name="Picture 7" descr="slide14_NRCSMI01044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343150"/>
            <a:ext cx="2996804" cy="2139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186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Horizon">
  <a:themeElements>
    <a:clrScheme name="Blue Horizon 1">
      <a:dk1>
        <a:srgbClr val="000000"/>
      </a:dk1>
      <a:lt1>
        <a:srgbClr val="E8EAE9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2F3F2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ue Horizon">
      <a:majorFont>
        <a:latin typeface="Arial Bold"/>
        <a:ea typeface="MS Pゴシック"/>
        <a:cs typeface="MS Pゴシック"/>
      </a:majorFont>
      <a:minorFont>
        <a:latin typeface="Arial"/>
        <a:ea typeface="MS Pゴシック"/>
        <a:cs typeface="MS P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3" charset="0"/>
            <a:ea typeface="ＭＳ Ｐゴシック" pitchFamily="-123" charset="-128"/>
            <a:cs typeface="ＭＳ Ｐゴシック" pitchFamily="-12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1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23" charset="0"/>
            <a:ea typeface="ＭＳ Ｐゴシック" pitchFamily="-123" charset="-128"/>
            <a:cs typeface="ＭＳ Ｐゴシック" pitchFamily="-123" charset="-128"/>
          </a:defRPr>
        </a:defPPr>
      </a:lstStyle>
    </a:lnDef>
  </a:objectDefaults>
  <a:extraClrSchemeLst>
    <a:extraClrScheme>
      <a:clrScheme name="Blue Horizon 1">
        <a:dk1>
          <a:srgbClr val="000000"/>
        </a:dk1>
        <a:lt1>
          <a:srgbClr val="E8EAE9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2F3F2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Horizon 2">
        <a:dk1>
          <a:srgbClr val="000000"/>
        </a:dk1>
        <a:lt1>
          <a:srgbClr val="E8EAE9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2F3F2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2004:Templates:Presentations:Designs:Blue Horizon</Template>
  <TotalTime>5835</TotalTime>
  <Words>973</Words>
  <Application>Microsoft Office PowerPoint</Application>
  <PresentationFormat>On-screen Show (4:3)</PresentationFormat>
  <Paragraphs>156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Arial</vt:lpstr>
      <vt:lpstr>Arial Bold</vt:lpstr>
      <vt:lpstr>Lucida Grande</vt:lpstr>
      <vt:lpstr>MS Pゴシック</vt:lpstr>
      <vt:lpstr>Myriad Pro</vt:lpstr>
      <vt:lpstr>Osaka</vt:lpstr>
      <vt:lpstr>Times</vt:lpstr>
      <vt:lpstr>Blue Horizon</vt:lpstr>
      <vt:lpstr>Vocab: Define the following in your journal. Pages 330-377</vt:lpstr>
      <vt:lpstr>Lesson 12.3  Agriculture</vt:lpstr>
      <vt:lpstr>Lesson 11.2  Forests and Their Resources</vt:lpstr>
      <vt:lpstr>Value of Forests</vt:lpstr>
      <vt:lpstr>Timber Harvesting Methods</vt:lpstr>
      <vt:lpstr>Clear-Cutting</vt:lpstr>
      <vt:lpstr>Seed-Tree and Shelterwood Approaches</vt:lpstr>
      <vt:lpstr>Selection Systems</vt:lpstr>
      <vt:lpstr>Deforestation</vt:lpstr>
      <vt:lpstr>Deforestation in the United States</vt:lpstr>
      <vt:lpstr>Deforestation in  Developing Nations</vt:lpstr>
      <vt:lpstr>Recycled Paper</vt:lpstr>
      <vt:lpstr>Selective Breeding and Settlement</vt:lpstr>
      <vt:lpstr>Traditional Agriculture</vt:lpstr>
      <vt:lpstr>Industrial Agriculture</vt:lpstr>
      <vt:lpstr>The Green Revolution</vt:lpstr>
      <vt:lpstr>Pests and Weed Control</vt:lpstr>
      <vt:lpstr>Genetically Modified Organisms</vt:lpstr>
      <vt:lpstr>Risks and Benefits of GM Crops</vt:lpstr>
      <vt:lpstr>Sustainable Agriculture</vt:lpstr>
      <vt:lpstr>Today’s assignments</vt:lpstr>
    </vt:vector>
  </TitlesOfParts>
  <Company>Pearson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</dc:title>
  <dc:creator>Pearson Inc.</dc:creator>
  <cp:lastModifiedBy>Bakor, Imane</cp:lastModifiedBy>
  <cp:revision>298</cp:revision>
  <dcterms:created xsi:type="dcterms:W3CDTF">2010-02-18T15:13:12Z</dcterms:created>
  <dcterms:modified xsi:type="dcterms:W3CDTF">2018-02-20T20:27:45Z</dcterms:modified>
</cp:coreProperties>
</file>